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8.jpg" ContentType="image/jpg"/>
  <Override PartName="/ppt/notesSlides/notesSlide7.xml" ContentType="application/vnd.openxmlformats-officedocument.presentationml.notesSlide+xml"/>
  <Override PartName="/ppt/media/image22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25"/>
  </p:notesMasterIdLst>
  <p:sldIdLst>
    <p:sldId id="276" r:id="rId5"/>
    <p:sldId id="307" r:id="rId6"/>
    <p:sldId id="381" r:id="rId7"/>
    <p:sldId id="335" r:id="rId8"/>
    <p:sldId id="390" r:id="rId9"/>
    <p:sldId id="437" r:id="rId10"/>
    <p:sldId id="311" r:id="rId11"/>
    <p:sldId id="449" r:id="rId12"/>
    <p:sldId id="455" r:id="rId13"/>
    <p:sldId id="310" r:id="rId14"/>
    <p:sldId id="384" r:id="rId15"/>
    <p:sldId id="366" r:id="rId16"/>
    <p:sldId id="371" r:id="rId17"/>
    <p:sldId id="391" r:id="rId18"/>
    <p:sldId id="445" r:id="rId19"/>
    <p:sldId id="454" r:id="rId20"/>
    <p:sldId id="432" r:id="rId21"/>
    <p:sldId id="277" r:id="rId22"/>
    <p:sldId id="356" r:id="rId23"/>
    <p:sldId id="3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519"/>
    <a:srgbClr val="ABABAB"/>
    <a:srgbClr val="BB0A2E"/>
    <a:srgbClr val="0691C5"/>
    <a:srgbClr val="3769C3"/>
    <a:srgbClr val="F48035"/>
    <a:srgbClr val="F4833D"/>
    <a:srgbClr val="A6A6A6"/>
    <a:srgbClr val="999999"/>
    <a:srgbClr val="EC7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9"/>
    <p:restoredTop sz="84906"/>
  </p:normalViewPr>
  <p:slideViewPr>
    <p:cSldViewPr snapToGrid="0" snapToObjects="1">
      <p:cViewPr varScale="1">
        <p:scale>
          <a:sx n="134" d="100"/>
          <a:sy n="134" d="100"/>
        </p:scale>
        <p:origin x="648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64F3B-E9EB-C248-8B9E-4D37F5B59A37}" type="datetimeFigureOut">
              <a:rPr lang="en-US" smtClean="0"/>
              <a:t>8/12/25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42B59-70AE-E343-B1F4-3A473B759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4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8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9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1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9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38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76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35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826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42B59-70AE-E343-B1F4-3A473B7598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555" y="1512395"/>
            <a:ext cx="4412245" cy="51991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 </a:t>
            </a:r>
          </a:p>
          <a:p>
            <a:pPr lvl="1"/>
            <a:r>
              <a:rPr lang="en-US" dirty="0"/>
              <a:t>Second level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199" y="1512395"/>
            <a:ext cx="4425823" cy="51991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 </a:t>
            </a:r>
          </a:p>
          <a:p>
            <a:pPr lvl="1"/>
            <a:r>
              <a:rPr lang="en-US" dirty="0"/>
              <a:t>Second level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555" y="146437"/>
            <a:ext cx="8990467" cy="1223910"/>
          </a:xfrm>
          <a:noFill/>
          <a:ln>
            <a:noFill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>
              <a:defRPr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3A9D45-E442-1300-4450-99A990DA999B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155F1F-974C-6F16-CF84-39830FFDABAB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C682-3756-5742-89E8-44DF86635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22" y="46383"/>
            <a:ext cx="3579019" cy="1146313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2EA8B-F2CF-0640-859C-4512700F6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383" y="1524000"/>
            <a:ext cx="5049078" cy="504907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1E96A-2A0E-874E-8E19-C61105B9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2522" y="1524000"/>
            <a:ext cx="3446497" cy="504907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D393DD-6C0B-86F7-EEA3-0962AE077738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BA16E-3125-FC3B-107D-44C2F1B1E74E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78AEC-5E2A-2348-B792-8DA90BD91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528" y="-6626"/>
            <a:ext cx="2949178" cy="1000539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F053CF-00FD-B445-90AC-25F79670E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60886" y="1523999"/>
            <a:ext cx="484579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844B3-706A-8642-87EA-7F9717E3A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528" y="1523999"/>
            <a:ext cx="3147029" cy="511533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EEDFBA-445A-470F-A589-4B7D74088391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1C19F-CB51-CA25-F68E-7BEB5CA18916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4F3B-94C3-6348-8183-13989604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6582"/>
            <a:ext cx="8375374" cy="98891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27FD6-8486-644D-BD27-3FED5E09C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696278"/>
            <a:ext cx="8237054" cy="44806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5749" y="1825624"/>
            <a:ext cx="8462615" cy="474745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8765" y="66846"/>
            <a:ext cx="8229600" cy="122966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CDD982-A8E1-D146-872A-17FDF0219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1590261"/>
            <a:ext cx="1971675" cy="45867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5E726-DE38-7541-A371-A19F70C19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590261"/>
            <a:ext cx="5800725" cy="45867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ED8AA-4D25-7A49-9A31-002813BFD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C6996E-F9D5-2E49-A965-4F135D31F7A4}" type="datetimeFigureOut">
              <a:rPr lang="en-US" smtClean="0"/>
              <a:t>8/12/25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E5C6-4435-4741-BE67-229B52E5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AC10-38E2-054C-9664-04BCFC60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96F8399-39F0-574B-9DE0-4C31329D3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675B4-CDC4-794D-8520-C8ADA4C88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867" y="1715029"/>
            <a:ext cx="74676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14567-69A6-5442-9201-9D3F29978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867" y="4194704"/>
            <a:ext cx="74676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4E4348-0D76-0543-8223-00780748195D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2094E-4F08-7727-EF7A-B8D26B47A811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D5FC-B692-FB40-BAE8-407EB868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EC08-97A0-AA42-AA44-CA9519BFD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E02538-C644-11A4-1C72-6041C801D2DE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5EA5B6-A7CB-0A95-07A8-006AD08F9860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62D4-0CAC-9846-8F8C-781646A3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A0AC9-6DF1-8F4E-8EBB-5455FC635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ABCB31-4DE2-976E-2039-6E27F22FDBE2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A98EF-B116-B471-9177-36CC7B372DEA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4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B79D-E1C5-3B49-B626-A8E7EF0A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7" y="136524"/>
            <a:ext cx="8731528" cy="1148937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D05F9-BD5A-7A47-BAF0-30AF5AA80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237" y="1597023"/>
            <a:ext cx="4316067" cy="5124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B33C5-DF69-9940-BF02-4CCFAAA95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1698" y="1603785"/>
            <a:ext cx="4316067" cy="5124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EC179A-146D-4593-AC53-2BE05A017BB8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00BBB1-C537-034A-BB10-BA9D3AAC19A0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09EB-520A-8A4B-8983-90B37342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36524"/>
            <a:ext cx="8560904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0ED75-4F8A-9E41-9FEE-F0BDD0832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557" y="1452561"/>
            <a:ext cx="415243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8D2C7-11B2-8048-BCEF-F3CAEED67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4557" y="2276472"/>
            <a:ext cx="4152434" cy="42966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FF1AA-CB8C-A54A-9EB2-51D7F8E98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7959" y="1452561"/>
            <a:ext cx="4152434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E6B45-9F6F-524F-9042-46BA173FC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7959" y="2276473"/>
            <a:ext cx="4152434" cy="42966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ECF36F-724A-4926-04FE-F36F9E7875AB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CC186-348C-C232-3DD2-7F8536D35BB2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4691-FEC1-1B4D-96D8-567FD6D4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0"/>
            <a:ext cx="890546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F4F38-57E2-F1F8-3BB0-80D8242B9EDD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1AE910-59F1-EC78-0F04-FE2DEDDEC657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A25E1-ACE4-82D3-8E09-93E4EA73416C}"/>
              </a:ext>
            </a:extLst>
          </p:cNvPr>
          <p:cNvSpPr/>
          <p:nvPr userDrawn="1"/>
        </p:nvSpPr>
        <p:spPr>
          <a:xfrm>
            <a:off x="-25400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D184D4-89F4-6E96-1FE4-327B6BADEE29}"/>
              </a:ext>
            </a:extLst>
          </p:cNvPr>
          <p:cNvSpPr/>
          <p:nvPr userDrawn="1"/>
        </p:nvSpPr>
        <p:spPr>
          <a:xfrm>
            <a:off x="9110981" y="-12700"/>
            <a:ext cx="45719" cy="1435100"/>
          </a:xfrm>
          <a:prstGeom prst="rect">
            <a:avLst/>
          </a:prstGeom>
          <a:solidFill>
            <a:srgbClr val="BB0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54B039-A105-4848-AE87-ED8A871F04B2}"/>
              </a:ext>
            </a:extLst>
          </p:cNvPr>
          <p:cNvSpPr/>
          <p:nvPr/>
        </p:nvSpPr>
        <p:spPr>
          <a:xfrm>
            <a:off x="0" y="310735"/>
            <a:ext cx="9144000" cy="1590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3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377A7-E583-C54E-9D86-A70E300D7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605720"/>
            <a:ext cx="8517466" cy="4887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9D7F2-FBE3-BB4F-95FB-A036E88D97C4}"/>
              </a:ext>
            </a:extLst>
          </p:cNvPr>
          <p:cNvSpPr/>
          <p:nvPr/>
        </p:nvSpPr>
        <p:spPr>
          <a:xfrm>
            <a:off x="0" y="-7636"/>
            <a:ext cx="9144000" cy="1425120"/>
          </a:xfrm>
          <a:prstGeom prst="rect">
            <a:avLst/>
          </a:prstGeom>
          <a:solidFill>
            <a:srgbClr val="BA0C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7CFFD-BD80-9E4B-88C3-D7997E796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65126"/>
            <a:ext cx="8517466" cy="837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37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KathleenKalata@Ferris.edu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png"/><Relationship Id="rId3" Type="http://schemas.openxmlformats.org/officeDocument/2006/relationships/hyperlink" Target="https://www.ferris.edu/business/profiles/accountancy-finance-and-information-systems/mary-holmes.html" TargetMode="External"/><Relationship Id="rId7" Type="http://schemas.openxmlformats.org/officeDocument/2006/relationships/hyperlink" Target="https://www.ferris.edu/business/profiles/accountancy-finance-and-information-systems/jimmie-joseph.html" TargetMode="External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erris.edu/business/profiles/accountancy-finance-and-information-systems/hira-herrington.html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www.ferris.edu/business/profiles/accountancy-finance-and-information-systems/felix-bollou.html" TargetMode="External"/><Relationship Id="rId15" Type="http://schemas.openxmlformats.org/officeDocument/2006/relationships/image" Target="../media/image46.png"/><Relationship Id="rId10" Type="http://schemas.openxmlformats.org/officeDocument/2006/relationships/hyperlink" Target="https://www.ferris.edu/business/profiles/accountancy-finance-and-information-systems/kathleen-kalata.html" TargetMode="External"/><Relationship Id="rId4" Type="http://schemas.openxmlformats.org/officeDocument/2006/relationships/hyperlink" Target="https://www.ferris.edu/business/profiles/accountancy-finance-and-information-systems/travis-bussler.html" TargetMode="External"/><Relationship Id="rId9" Type="http://schemas.openxmlformats.org/officeDocument/2006/relationships/hyperlink" Target="https://www.ferris.edu/business/profiles/accountancy-finance-and-information-systems/john-kinuthia.html" TargetMode="External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23B7F93-5FFC-6D40-99F4-79E8F485D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126" y="3042907"/>
            <a:ext cx="7487799" cy="202251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Welcome to the </a:t>
            </a:r>
          </a:p>
          <a:p>
            <a:r>
              <a:rPr lang="en-US" sz="2800" b="1" dirty="0">
                <a:latin typeface="Georgia" panose="02040502050405020303" pitchFamily="18" charset="0"/>
              </a:rPr>
              <a:t>CIS &amp; CIT Program Advisory Board</a:t>
            </a:r>
          </a:p>
          <a:p>
            <a:r>
              <a:rPr lang="en-US" sz="2800" b="1" dirty="0">
                <a:latin typeface="Georgia" panose="02040502050405020303" pitchFamily="18" charset="0"/>
              </a:rPr>
              <a:t>November 10, 2022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006B86-104C-E383-D68F-F92E397E3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44" y="433011"/>
            <a:ext cx="7670965" cy="2022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D5B9C-49E7-047B-DA93-06599550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1352551"/>
            <a:ext cx="937260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0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1436-5697-C68D-EA7F-246408FB6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CIS Program Highlights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BDA5AB-A74E-3A69-BCCC-35E6A4EEEC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18247" y="1604963"/>
            <a:ext cx="4146550" cy="5253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3 Degree Options:</a:t>
            </a:r>
          </a:p>
          <a:p>
            <a:r>
              <a:rPr lang="en-US" sz="2200" dirty="0"/>
              <a:t>Minor</a:t>
            </a:r>
          </a:p>
          <a:p>
            <a:r>
              <a:rPr lang="en-US" sz="2200" dirty="0"/>
              <a:t>Associate</a:t>
            </a:r>
          </a:p>
          <a:p>
            <a:r>
              <a:rPr lang="en-US" sz="2200" dirty="0"/>
              <a:t>Bachelor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FF0000"/>
                </a:solidFill>
              </a:rPr>
              <a:t>Key Experiences:</a:t>
            </a:r>
          </a:p>
          <a:p>
            <a:r>
              <a:rPr lang="en-US" sz="2200" b="1" dirty="0"/>
              <a:t>Internship</a:t>
            </a:r>
            <a:r>
              <a:rPr lang="en-US" sz="2200" dirty="0"/>
              <a:t> Requirement</a:t>
            </a:r>
          </a:p>
          <a:p>
            <a:r>
              <a:rPr lang="en-US" sz="2200" b="1" dirty="0"/>
              <a:t>Senior Capstone </a:t>
            </a:r>
            <a:r>
              <a:rPr lang="en-US" sz="2200" dirty="0"/>
              <a:t>with real clients</a:t>
            </a:r>
          </a:p>
          <a:p>
            <a:r>
              <a:rPr lang="en-US" sz="2200" b="1" dirty="0"/>
              <a:t>Directed Electives</a:t>
            </a:r>
            <a:r>
              <a:rPr lang="en-US" sz="2200" dirty="0"/>
              <a:t>  </a:t>
            </a:r>
          </a:p>
          <a:p>
            <a:r>
              <a:rPr lang="en-US" sz="2200" dirty="0"/>
              <a:t>Faculty </a:t>
            </a:r>
            <a:r>
              <a:rPr lang="en-US" sz="2200" b="1" dirty="0"/>
              <a:t>integrate new technologies &amp; tools </a:t>
            </a:r>
            <a:r>
              <a:rPr lang="en-US" sz="2200" dirty="0"/>
              <a:t>within the courses providing students with marketable skills!</a:t>
            </a:r>
            <a:r>
              <a:rPr lang="en-US" sz="2200" b="1" dirty="0"/>
              <a:t>  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25B7DC6-F387-585D-32C1-713A6E548C5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72000" y="1522413"/>
            <a:ext cx="4439478" cy="525303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b="1" dirty="0">
                <a:solidFill>
                  <a:srgbClr val="FF0000"/>
                </a:solidFill>
              </a:rPr>
              <a:t>Key Courses:</a:t>
            </a:r>
          </a:p>
          <a:p>
            <a:pPr>
              <a:lnSpc>
                <a:spcPct val="110000"/>
              </a:lnSpc>
            </a:pPr>
            <a:r>
              <a:rPr lang="en-US" sz="2200" b="1" dirty="0">
                <a:solidFill>
                  <a:srgbClr val="7030A0"/>
                </a:solidFill>
              </a:rPr>
              <a:t>COB Business Core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Python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Advanced Programming  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System Analysis &amp; Design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Mobile Application Development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Web-Based Systems Development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Database Design and Applications 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Enterprise Integration &amp; </a:t>
            </a:r>
            <a:br>
              <a:rPr lang="en-US" sz="2200" dirty="0"/>
            </a:br>
            <a:r>
              <a:rPr lang="en-US" sz="2200" dirty="0"/>
              <a:t>Business Process Design using SAP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Operating System &amp; Networking technologies used to build and deliver integrated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462420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4AB8B76-E273-914D-8A3F-99ADC6BBD0E6}"/>
              </a:ext>
            </a:extLst>
          </p:cNvPr>
          <p:cNvSpPr txBox="1">
            <a:spLocks/>
          </p:cNvSpPr>
          <p:nvPr/>
        </p:nvSpPr>
        <p:spPr>
          <a:xfrm>
            <a:off x="1143000" y="260111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Georgia" panose="02040502050405020303" pitchFamily="18" charset="0"/>
            </a:endParaRP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DB6E1D6A-010A-79C3-23C8-AD1C9DB5378B}"/>
              </a:ext>
            </a:extLst>
          </p:cNvPr>
          <p:cNvGrpSpPr/>
          <p:nvPr/>
        </p:nvGrpSpPr>
        <p:grpSpPr>
          <a:xfrm>
            <a:off x="1109596" y="3666074"/>
            <a:ext cx="7108190" cy="106680"/>
            <a:chOff x="865632" y="2907792"/>
            <a:chExt cx="7108190" cy="106680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97E80302-A9DE-6E04-BEF3-E8A371B143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632" y="2907792"/>
              <a:ext cx="7107935" cy="106679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E73EC8C-2B8D-93FF-4CB1-614A813AE06A}"/>
                </a:ext>
              </a:extLst>
            </p:cNvPr>
            <p:cNvSpPr/>
            <p:nvPr/>
          </p:nvSpPr>
          <p:spPr>
            <a:xfrm>
              <a:off x="905774" y="2941608"/>
              <a:ext cx="7013575" cy="0"/>
            </a:xfrm>
            <a:custGeom>
              <a:avLst/>
              <a:gdLst/>
              <a:ahLst/>
              <a:cxnLst/>
              <a:rect l="l" t="t" r="r" b="b"/>
              <a:pathLst>
                <a:path w="7013575">
                  <a:moveTo>
                    <a:pt x="0" y="0"/>
                  </a:moveTo>
                  <a:lnTo>
                    <a:pt x="7013275" y="1"/>
                  </a:lnTo>
                </a:path>
              </a:pathLst>
            </a:custGeom>
            <a:ln w="25400">
              <a:solidFill>
                <a:srgbClr val="F7B9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>
            <a:extLst>
              <a:ext uri="{FF2B5EF4-FFF2-40B4-BE49-F238E27FC236}">
                <a16:creationId xmlns:a16="http://schemas.microsoft.com/office/drawing/2014/main" id="{53B4D6DD-D17C-DF5D-69AC-D9A1CB66999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59480" y="2505075"/>
            <a:ext cx="2225040" cy="1194815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BB5F5B1C-8EB5-FCC2-52A0-27F93F9F95E1}"/>
              </a:ext>
            </a:extLst>
          </p:cNvPr>
          <p:cNvSpPr txBox="1"/>
          <p:nvPr/>
        </p:nvSpPr>
        <p:spPr>
          <a:xfrm>
            <a:off x="1230966" y="241018"/>
            <a:ext cx="6667736" cy="70468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spcBef>
                <a:spcPts val="515"/>
              </a:spcBef>
            </a:pPr>
            <a:r>
              <a:rPr lang="en-US" sz="4400" b="1" dirty="0">
                <a:solidFill>
                  <a:srgbClr val="FFD042"/>
                </a:solidFill>
                <a:latin typeface="Calibri"/>
                <a:cs typeface="Calibri"/>
              </a:rPr>
              <a:t>Why Ferris?</a:t>
            </a:r>
            <a:endParaRPr sz="4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2873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566CB-78B9-8930-B0B9-DC4F1161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BCP is an Active Student Organization that</a:t>
            </a:r>
            <a:br>
              <a:rPr lang="en-US" b="1" dirty="0"/>
            </a:br>
            <a:r>
              <a:rPr lang="en-US" b="1" dirty="0"/>
              <a:t>Connects Students with Alumni &amp; Businesses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6FAEE-60C9-9D73-3E61-F145D2869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48" b="18611"/>
          <a:stretch/>
        </p:blipFill>
        <p:spPr>
          <a:xfrm>
            <a:off x="7737" y="1395412"/>
            <a:ext cx="5985277" cy="2960061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44D38D16-2137-5009-BC10-E0ED7B10F7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176712"/>
            <a:ext cx="5985277" cy="26812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A059BB-37E1-D3EA-B5F2-75F2AD139D51}"/>
              </a:ext>
            </a:extLst>
          </p:cNvPr>
          <p:cNvSpPr txBox="1">
            <a:spLocks/>
          </p:cNvSpPr>
          <p:nvPr/>
        </p:nvSpPr>
        <p:spPr>
          <a:xfrm>
            <a:off x="6143624" y="1847850"/>
            <a:ext cx="2867854" cy="3990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 dirty="0"/>
              <a:t>Our students from ISIN, CIT and CIS consistently succeed in regional collegiate competitions! </a:t>
            </a:r>
          </a:p>
        </p:txBody>
      </p:sp>
    </p:spTree>
    <p:extLst>
      <p:ext uri="{BB962C8B-B14F-4D97-AF65-F5344CB8AC3E}">
        <p14:creationId xmlns:p14="http://schemas.microsoft.com/office/powerpoint/2010/main" val="14639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55A1F5-43FA-19B0-97A2-3B00C4C61D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80423" y="1381789"/>
            <a:ext cx="4102101" cy="3076575"/>
          </a:xfr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B3333566-23FD-8C26-1808-456B5DB6BEED}"/>
              </a:ext>
            </a:extLst>
          </p:cNvPr>
          <p:cNvPicPr/>
          <p:nvPr/>
        </p:nvPicPr>
        <p:blipFill>
          <a:blip r:embed="rId4" cstate="print"/>
          <a:srcRect r="16213"/>
          <a:stretch>
            <a:fillRect/>
          </a:stretch>
        </p:blipFill>
        <p:spPr>
          <a:xfrm>
            <a:off x="0" y="1381788"/>
            <a:ext cx="5073768" cy="2561561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6E1C524C-7065-2F57-F489-337C0C6223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0" y="3047683"/>
            <a:ext cx="5080423" cy="3810317"/>
          </a:xfrm>
        </p:spPr>
      </p:pic>
      <p:pic>
        <p:nvPicPr>
          <p:cNvPr id="16" name="object 8">
            <a:extLst>
              <a:ext uri="{FF2B5EF4-FFF2-40B4-BE49-F238E27FC236}">
                <a16:creationId xmlns:a16="http://schemas.microsoft.com/office/drawing/2014/main" id="{E1E1D164-B978-0A84-62B0-21CD4358248D}"/>
              </a:ext>
            </a:extLst>
          </p:cNvPr>
          <p:cNvPicPr/>
          <p:nvPr/>
        </p:nvPicPr>
        <p:blipFill>
          <a:blip r:embed="rId6" cstate="print"/>
          <a:srcRect r="38999"/>
          <a:stretch>
            <a:fillRect/>
          </a:stretch>
        </p:blipFill>
        <p:spPr>
          <a:xfrm>
            <a:off x="5080423" y="3867150"/>
            <a:ext cx="4102101" cy="299085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0005B4C-DDF8-232E-F8C6-BEE61450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" y="56225"/>
            <a:ext cx="89054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Labs, VR Classroom, Networking Bench Lab Provide Opportunities for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5361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9E92-635A-513A-495A-1A0AF97F0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Students Become </a:t>
            </a:r>
            <a:br>
              <a:rPr lang="en-US" dirty="0"/>
            </a:br>
            <a:r>
              <a:rPr lang="en-US" dirty="0"/>
              <a:t>Day 1 Ready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01FDE21-F3B8-67B3-F6ED-645A085BC890}"/>
              </a:ext>
            </a:extLst>
          </p:cNvPr>
          <p:cNvSpPr txBox="1">
            <a:spLocks/>
          </p:cNvSpPr>
          <p:nvPr/>
        </p:nvSpPr>
        <p:spPr>
          <a:xfrm>
            <a:off x="106017" y="1625600"/>
            <a:ext cx="5748683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dirty="0"/>
              <a:t>Internships and Student Participation in the RSO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Hands-on experiences in the classroom &amp; labs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Senior projects with real clients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Integration of New Technologies in Networking and Software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FC551-C62F-A1F2-97EA-904771E0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4" b="8516"/>
          <a:stretch/>
        </p:blipFill>
        <p:spPr>
          <a:xfrm>
            <a:off x="6005762" y="1698505"/>
            <a:ext cx="2941983" cy="4001874"/>
          </a:xfrm>
          <a:custGeom>
            <a:avLst/>
            <a:gdLst>
              <a:gd name="connsiteX0" fmla="*/ 0 w 2941983"/>
              <a:gd name="connsiteY0" fmla="*/ 0 h 4001874"/>
              <a:gd name="connsiteX1" fmla="*/ 500137 w 2941983"/>
              <a:gd name="connsiteY1" fmla="*/ 0 h 4001874"/>
              <a:gd name="connsiteX2" fmla="*/ 1147373 w 2941983"/>
              <a:gd name="connsiteY2" fmla="*/ 0 h 4001874"/>
              <a:gd name="connsiteX3" fmla="*/ 1765190 w 2941983"/>
              <a:gd name="connsiteY3" fmla="*/ 0 h 4001874"/>
              <a:gd name="connsiteX4" fmla="*/ 2265327 w 2941983"/>
              <a:gd name="connsiteY4" fmla="*/ 0 h 4001874"/>
              <a:gd name="connsiteX5" fmla="*/ 2941983 w 2941983"/>
              <a:gd name="connsiteY5" fmla="*/ 0 h 4001874"/>
              <a:gd name="connsiteX6" fmla="*/ 2941983 w 2941983"/>
              <a:gd name="connsiteY6" fmla="*/ 651734 h 4001874"/>
              <a:gd name="connsiteX7" fmla="*/ 2941983 w 2941983"/>
              <a:gd name="connsiteY7" fmla="*/ 1263449 h 4001874"/>
              <a:gd name="connsiteX8" fmla="*/ 2941983 w 2941983"/>
              <a:gd name="connsiteY8" fmla="*/ 1755108 h 4001874"/>
              <a:gd name="connsiteX9" fmla="*/ 2941983 w 2941983"/>
              <a:gd name="connsiteY9" fmla="*/ 2206748 h 4001874"/>
              <a:gd name="connsiteX10" fmla="*/ 2941983 w 2941983"/>
              <a:gd name="connsiteY10" fmla="*/ 2698406 h 4001874"/>
              <a:gd name="connsiteX11" fmla="*/ 2941983 w 2941983"/>
              <a:gd name="connsiteY11" fmla="*/ 3310121 h 4001874"/>
              <a:gd name="connsiteX12" fmla="*/ 2941983 w 2941983"/>
              <a:gd name="connsiteY12" fmla="*/ 4001874 h 4001874"/>
              <a:gd name="connsiteX13" fmla="*/ 2441846 w 2941983"/>
              <a:gd name="connsiteY13" fmla="*/ 4001874 h 4001874"/>
              <a:gd name="connsiteX14" fmla="*/ 1941709 w 2941983"/>
              <a:gd name="connsiteY14" fmla="*/ 4001874 h 4001874"/>
              <a:gd name="connsiteX15" fmla="*/ 1323892 w 2941983"/>
              <a:gd name="connsiteY15" fmla="*/ 4001874 h 4001874"/>
              <a:gd name="connsiteX16" fmla="*/ 823755 w 2941983"/>
              <a:gd name="connsiteY16" fmla="*/ 4001874 h 4001874"/>
              <a:gd name="connsiteX17" fmla="*/ 0 w 2941983"/>
              <a:gd name="connsiteY17" fmla="*/ 4001874 h 4001874"/>
              <a:gd name="connsiteX18" fmla="*/ 0 w 2941983"/>
              <a:gd name="connsiteY18" fmla="*/ 3510215 h 4001874"/>
              <a:gd name="connsiteX19" fmla="*/ 0 w 2941983"/>
              <a:gd name="connsiteY19" fmla="*/ 3058575 h 4001874"/>
              <a:gd name="connsiteX20" fmla="*/ 0 w 2941983"/>
              <a:gd name="connsiteY20" fmla="*/ 2486879 h 4001874"/>
              <a:gd name="connsiteX21" fmla="*/ 0 w 2941983"/>
              <a:gd name="connsiteY21" fmla="*/ 1835145 h 4001874"/>
              <a:gd name="connsiteX22" fmla="*/ 0 w 2941983"/>
              <a:gd name="connsiteY22" fmla="*/ 1303468 h 4001874"/>
              <a:gd name="connsiteX23" fmla="*/ 0 w 2941983"/>
              <a:gd name="connsiteY23" fmla="*/ 771790 h 4001874"/>
              <a:gd name="connsiteX24" fmla="*/ 0 w 2941983"/>
              <a:gd name="connsiteY24" fmla="*/ 0 h 400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41983" h="4001874" fill="none" extrusionOk="0">
                <a:moveTo>
                  <a:pt x="0" y="0"/>
                </a:moveTo>
                <a:cubicBezTo>
                  <a:pt x="213858" y="-48069"/>
                  <a:pt x="367380" y="9000"/>
                  <a:pt x="500137" y="0"/>
                </a:cubicBezTo>
                <a:cubicBezTo>
                  <a:pt x="632894" y="-9000"/>
                  <a:pt x="931885" y="15894"/>
                  <a:pt x="1147373" y="0"/>
                </a:cubicBezTo>
                <a:cubicBezTo>
                  <a:pt x="1362861" y="-15894"/>
                  <a:pt x="1545831" y="63856"/>
                  <a:pt x="1765190" y="0"/>
                </a:cubicBezTo>
                <a:cubicBezTo>
                  <a:pt x="1984549" y="-63856"/>
                  <a:pt x="2068609" y="53651"/>
                  <a:pt x="2265327" y="0"/>
                </a:cubicBezTo>
                <a:cubicBezTo>
                  <a:pt x="2462045" y="-53651"/>
                  <a:pt x="2762833" y="34551"/>
                  <a:pt x="2941983" y="0"/>
                </a:cubicBezTo>
                <a:cubicBezTo>
                  <a:pt x="2973534" y="285392"/>
                  <a:pt x="2903970" y="379163"/>
                  <a:pt x="2941983" y="651734"/>
                </a:cubicBezTo>
                <a:cubicBezTo>
                  <a:pt x="2979996" y="924305"/>
                  <a:pt x="2907448" y="1014424"/>
                  <a:pt x="2941983" y="1263449"/>
                </a:cubicBezTo>
                <a:cubicBezTo>
                  <a:pt x="2976518" y="1512474"/>
                  <a:pt x="2925166" y="1509994"/>
                  <a:pt x="2941983" y="1755108"/>
                </a:cubicBezTo>
                <a:cubicBezTo>
                  <a:pt x="2958800" y="2000222"/>
                  <a:pt x="2939144" y="2074246"/>
                  <a:pt x="2941983" y="2206748"/>
                </a:cubicBezTo>
                <a:cubicBezTo>
                  <a:pt x="2944822" y="2339250"/>
                  <a:pt x="2919845" y="2490783"/>
                  <a:pt x="2941983" y="2698406"/>
                </a:cubicBezTo>
                <a:cubicBezTo>
                  <a:pt x="2964121" y="2906029"/>
                  <a:pt x="2914487" y="3047157"/>
                  <a:pt x="2941983" y="3310121"/>
                </a:cubicBezTo>
                <a:cubicBezTo>
                  <a:pt x="2969479" y="3573085"/>
                  <a:pt x="2916513" y="3851805"/>
                  <a:pt x="2941983" y="4001874"/>
                </a:cubicBezTo>
                <a:cubicBezTo>
                  <a:pt x="2772499" y="4032319"/>
                  <a:pt x="2685803" y="3982737"/>
                  <a:pt x="2441846" y="4001874"/>
                </a:cubicBezTo>
                <a:cubicBezTo>
                  <a:pt x="2197889" y="4021011"/>
                  <a:pt x="2137387" y="3951193"/>
                  <a:pt x="1941709" y="4001874"/>
                </a:cubicBezTo>
                <a:cubicBezTo>
                  <a:pt x="1746031" y="4052555"/>
                  <a:pt x="1459774" y="3947678"/>
                  <a:pt x="1323892" y="4001874"/>
                </a:cubicBezTo>
                <a:cubicBezTo>
                  <a:pt x="1188010" y="4056070"/>
                  <a:pt x="1042697" y="3969765"/>
                  <a:pt x="823755" y="4001874"/>
                </a:cubicBezTo>
                <a:cubicBezTo>
                  <a:pt x="604813" y="4033983"/>
                  <a:pt x="231063" y="3968253"/>
                  <a:pt x="0" y="4001874"/>
                </a:cubicBezTo>
                <a:cubicBezTo>
                  <a:pt x="-36674" y="3855934"/>
                  <a:pt x="35675" y="3725432"/>
                  <a:pt x="0" y="3510215"/>
                </a:cubicBezTo>
                <a:cubicBezTo>
                  <a:pt x="-35675" y="3294998"/>
                  <a:pt x="51296" y="3275239"/>
                  <a:pt x="0" y="3058575"/>
                </a:cubicBezTo>
                <a:cubicBezTo>
                  <a:pt x="-51296" y="2841911"/>
                  <a:pt x="57350" y="2763595"/>
                  <a:pt x="0" y="2486879"/>
                </a:cubicBezTo>
                <a:cubicBezTo>
                  <a:pt x="-57350" y="2210163"/>
                  <a:pt x="52623" y="2146607"/>
                  <a:pt x="0" y="1835145"/>
                </a:cubicBezTo>
                <a:cubicBezTo>
                  <a:pt x="-52623" y="1523683"/>
                  <a:pt x="58083" y="1455695"/>
                  <a:pt x="0" y="1303468"/>
                </a:cubicBezTo>
                <a:cubicBezTo>
                  <a:pt x="-58083" y="1151241"/>
                  <a:pt x="34081" y="942472"/>
                  <a:pt x="0" y="771790"/>
                </a:cubicBezTo>
                <a:cubicBezTo>
                  <a:pt x="-34081" y="601108"/>
                  <a:pt x="92531" y="321176"/>
                  <a:pt x="0" y="0"/>
                </a:cubicBezTo>
                <a:close/>
              </a:path>
              <a:path w="2941983" h="4001874" stroke="0" extrusionOk="0">
                <a:moveTo>
                  <a:pt x="0" y="0"/>
                </a:moveTo>
                <a:cubicBezTo>
                  <a:pt x="216336" y="-49801"/>
                  <a:pt x="377436" y="16599"/>
                  <a:pt x="558977" y="0"/>
                </a:cubicBezTo>
                <a:cubicBezTo>
                  <a:pt x="740518" y="-16599"/>
                  <a:pt x="824469" y="9008"/>
                  <a:pt x="1059114" y="0"/>
                </a:cubicBezTo>
                <a:cubicBezTo>
                  <a:pt x="1293759" y="-9008"/>
                  <a:pt x="1441833" y="485"/>
                  <a:pt x="1706350" y="0"/>
                </a:cubicBezTo>
                <a:cubicBezTo>
                  <a:pt x="1970867" y="-485"/>
                  <a:pt x="2039649" y="24532"/>
                  <a:pt x="2265327" y="0"/>
                </a:cubicBezTo>
                <a:cubicBezTo>
                  <a:pt x="2491005" y="-24532"/>
                  <a:pt x="2699243" y="53170"/>
                  <a:pt x="2941983" y="0"/>
                </a:cubicBezTo>
                <a:cubicBezTo>
                  <a:pt x="2949851" y="209955"/>
                  <a:pt x="2887808" y="503810"/>
                  <a:pt x="2941983" y="651734"/>
                </a:cubicBezTo>
                <a:cubicBezTo>
                  <a:pt x="2996158" y="799658"/>
                  <a:pt x="2920843" y="1018485"/>
                  <a:pt x="2941983" y="1223430"/>
                </a:cubicBezTo>
                <a:cubicBezTo>
                  <a:pt x="2963123" y="1428375"/>
                  <a:pt x="2937538" y="1547482"/>
                  <a:pt x="2941983" y="1795126"/>
                </a:cubicBezTo>
                <a:cubicBezTo>
                  <a:pt x="2946428" y="2042770"/>
                  <a:pt x="2908596" y="2064896"/>
                  <a:pt x="2941983" y="2286785"/>
                </a:cubicBezTo>
                <a:cubicBezTo>
                  <a:pt x="2975370" y="2508674"/>
                  <a:pt x="2922131" y="2546974"/>
                  <a:pt x="2941983" y="2778444"/>
                </a:cubicBezTo>
                <a:cubicBezTo>
                  <a:pt x="2961835" y="3009914"/>
                  <a:pt x="2904433" y="3123551"/>
                  <a:pt x="2941983" y="3350140"/>
                </a:cubicBezTo>
                <a:cubicBezTo>
                  <a:pt x="2979533" y="3576729"/>
                  <a:pt x="2876913" y="3824275"/>
                  <a:pt x="2941983" y="4001874"/>
                </a:cubicBezTo>
                <a:cubicBezTo>
                  <a:pt x="2778147" y="4051328"/>
                  <a:pt x="2576725" y="3947858"/>
                  <a:pt x="2441846" y="4001874"/>
                </a:cubicBezTo>
                <a:cubicBezTo>
                  <a:pt x="2306967" y="4055890"/>
                  <a:pt x="2045496" y="3934093"/>
                  <a:pt x="1794610" y="4001874"/>
                </a:cubicBezTo>
                <a:cubicBezTo>
                  <a:pt x="1543724" y="4069655"/>
                  <a:pt x="1436894" y="3951473"/>
                  <a:pt x="1265053" y="4001874"/>
                </a:cubicBezTo>
                <a:cubicBezTo>
                  <a:pt x="1093212" y="4052275"/>
                  <a:pt x="951073" y="3946924"/>
                  <a:pt x="676656" y="4001874"/>
                </a:cubicBezTo>
                <a:cubicBezTo>
                  <a:pt x="402239" y="4056824"/>
                  <a:pt x="161586" y="3927655"/>
                  <a:pt x="0" y="4001874"/>
                </a:cubicBezTo>
                <a:cubicBezTo>
                  <a:pt x="-40847" y="3813223"/>
                  <a:pt x="40013" y="3715192"/>
                  <a:pt x="0" y="3430178"/>
                </a:cubicBezTo>
                <a:cubicBezTo>
                  <a:pt x="-40013" y="3145164"/>
                  <a:pt x="22988" y="3059977"/>
                  <a:pt x="0" y="2938519"/>
                </a:cubicBezTo>
                <a:cubicBezTo>
                  <a:pt x="-22988" y="2817061"/>
                  <a:pt x="31193" y="2643747"/>
                  <a:pt x="0" y="2446860"/>
                </a:cubicBezTo>
                <a:cubicBezTo>
                  <a:pt x="-31193" y="2249973"/>
                  <a:pt x="24694" y="2154943"/>
                  <a:pt x="0" y="1915183"/>
                </a:cubicBezTo>
                <a:cubicBezTo>
                  <a:pt x="-24694" y="1675423"/>
                  <a:pt x="5874" y="1510509"/>
                  <a:pt x="0" y="1263449"/>
                </a:cubicBezTo>
                <a:cubicBezTo>
                  <a:pt x="-5874" y="1016389"/>
                  <a:pt x="8945" y="859987"/>
                  <a:pt x="0" y="691753"/>
                </a:cubicBezTo>
                <a:cubicBezTo>
                  <a:pt x="-8945" y="523519"/>
                  <a:pt x="13302" y="187509"/>
                  <a:pt x="0" y="0"/>
                </a:cubicBezTo>
                <a:close/>
              </a:path>
            </a:pathLst>
          </a:custGeom>
          <a:ln w="539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146" name="Picture 2" descr="AWS Academy Login Logo">
            <a:extLst>
              <a:ext uri="{FF2B5EF4-FFF2-40B4-BE49-F238E27FC236}">
                <a16:creationId xmlns:a16="http://schemas.microsoft.com/office/drawing/2014/main" id="{33BCE4D7-A17D-6512-7F4E-3FFC6DB8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29" y="3328778"/>
            <a:ext cx="2585278" cy="10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95F5C5A-32B5-983E-6081-FFE8BA199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4313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ow To Create Dockerfile With No Extension - Create Info">
            <a:extLst>
              <a:ext uri="{FF2B5EF4-FFF2-40B4-BE49-F238E27FC236}">
                <a16:creationId xmlns:a16="http://schemas.microsoft.com/office/drawing/2014/main" id="{4A035DA8-57CD-E85D-6795-EC00ABEBE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6" y="5271871"/>
            <a:ext cx="2543847" cy="143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601B313-5F47-F4F3-1FBC-7AA9C1265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129" y="4520371"/>
            <a:ext cx="2245100" cy="392348"/>
          </a:xfrm>
          <a:prstGeom prst="rect">
            <a:avLst/>
          </a:prstGeom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25A88144-0B09-133B-D2CB-ABC6484B6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8" t="18988" r="35654" b="16139"/>
          <a:stretch/>
        </p:blipFill>
        <p:spPr bwMode="auto">
          <a:xfrm>
            <a:off x="6872735" y="4234701"/>
            <a:ext cx="787400" cy="122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950C94-FE6B-653F-098C-B9D8F4544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6871" y="366470"/>
            <a:ext cx="1662043" cy="547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29800-636B-B9AD-7C33-39F0C895D7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9740" y="4376620"/>
            <a:ext cx="1800384" cy="451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1EE641-8947-302C-36FD-D0FB57CA8D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8093" y="6056969"/>
            <a:ext cx="1677738" cy="450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7ED8F6-66BC-EE56-34BD-2EF9E248C1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1229" y="5991140"/>
            <a:ext cx="1606027" cy="697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3C654B-C6CB-405F-A242-BAACC76F1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5125" y="4977840"/>
            <a:ext cx="1036250" cy="1019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192F86-7287-B590-F347-A3EC7BD70F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1093" y="5066547"/>
            <a:ext cx="1225550" cy="516383"/>
          </a:xfrm>
          <a:prstGeom prst="rect">
            <a:avLst/>
          </a:prstGeom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5B545C43-5C6C-46FD-E136-3E4C837A8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5" y="3833063"/>
            <a:ext cx="1885950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929BB8-3853-F8E0-2B4A-A1F4BBC409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7662" y="6187467"/>
            <a:ext cx="1936200" cy="37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4AB8B76-E273-914D-8A3F-99ADC6BBD0E6}"/>
              </a:ext>
            </a:extLst>
          </p:cNvPr>
          <p:cNvSpPr txBox="1">
            <a:spLocks/>
          </p:cNvSpPr>
          <p:nvPr/>
        </p:nvSpPr>
        <p:spPr>
          <a:xfrm>
            <a:off x="1143000" y="260111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Georgia" panose="02040502050405020303" pitchFamily="18" charset="0"/>
            </a:endParaRP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DB6E1D6A-010A-79C3-23C8-AD1C9DB5378B}"/>
              </a:ext>
            </a:extLst>
          </p:cNvPr>
          <p:cNvGrpSpPr/>
          <p:nvPr/>
        </p:nvGrpSpPr>
        <p:grpSpPr>
          <a:xfrm>
            <a:off x="1017905" y="3375660"/>
            <a:ext cx="7108190" cy="106680"/>
            <a:chOff x="865632" y="2907792"/>
            <a:chExt cx="7108190" cy="106680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97E80302-A9DE-6E04-BEF3-E8A371B143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632" y="2907792"/>
              <a:ext cx="7107935" cy="106679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E73EC8C-2B8D-93FF-4CB1-614A813AE06A}"/>
                </a:ext>
              </a:extLst>
            </p:cNvPr>
            <p:cNvSpPr/>
            <p:nvPr/>
          </p:nvSpPr>
          <p:spPr>
            <a:xfrm>
              <a:off x="905774" y="2941608"/>
              <a:ext cx="7013575" cy="0"/>
            </a:xfrm>
            <a:custGeom>
              <a:avLst/>
              <a:gdLst/>
              <a:ahLst/>
              <a:cxnLst/>
              <a:rect l="l" t="t" r="r" b="b"/>
              <a:pathLst>
                <a:path w="7013575">
                  <a:moveTo>
                    <a:pt x="0" y="0"/>
                  </a:moveTo>
                  <a:lnTo>
                    <a:pt x="7013275" y="1"/>
                  </a:lnTo>
                </a:path>
              </a:pathLst>
            </a:custGeom>
            <a:ln w="25400">
              <a:solidFill>
                <a:srgbClr val="F7B9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>
            <a:extLst>
              <a:ext uri="{FF2B5EF4-FFF2-40B4-BE49-F238E27FC236}">
                <a16:creationId xmlns:a16="http://schemas.microsoft.com/office/drawing/2014/main" id="{53B4D6DD-D17C-DF5D-69AC-D9A1CB66999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50009" y="2194972"/>
            <a:ext cx="2225040" cy="1194815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BB5F5B1C-8EB5-FCC2-52A0-27F93F9F95E1}"/>
              </a:ext>
            </a:extLst>
          </p:cNvPr>
          <p:cNvSpPr txBox="1"/>
          <p:nvPr/>
        </p:nvSpPr>
        <p:spPr>
          <a:xfrm>
            <a:off x="876301" y="241018"/>
            <a:ext cx="7686674" cy="70468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spcBef>
                <a:spcPts val="515"/>
              </a:spcBef>
            </a:pPr>
            <a:r>
              <a:rPr lang="en-US" sz="4400" b="1" dirty="0">
                <a:solidFill>
                  <a:srgbClr val="FFD042"/>
                </a:solidFill>
                <a:latin typeface="Calibri"/>
                <a:cs typeface="Calibri"/>
              </a:rPr>
              <a:t>Tip for Choosing a Career Path</a:t>
            </a:r>
            <a:endParaRPr lang="en-US" sz="4400" dirty="0"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E7CD5-698C-7489-2D65-FE39CA7CC78A}"/>
              </a:ext>
            </a:extLst>
          </p:cNvPr>
          <p:cNvSpPr txBox="1"/>
          <p:nvPr/>
        </p:nvSpPr>
        <p:spPr>
          <a:xfrm>
            <a:off x="1616463" y="3482339"/>
            <a:ext cx="60511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1. Focus on how programs prepare students for the careers!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2. Highlight the number of jobs available not the rate of growth!</a:t>
            </a:r>
          </a:p>
        </p:txBody>
      </p:sp>
    </p:spTree>
    <p:extLst>
      <p:ext uri="{BB962C8B-B14F-4D97-AF65-F5344CB8AC3E}">
        <p14:creationId xmlns:p14="http://schemas.microsoft.com/office/powerpoint/2010/main" val="369009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33CAAF-6B59-C110-50C2-207DFB08F747}"/>
              </a:ext>
            </a:extLst>
          </p:cNvPr>
          <p:cNvSpPr txBox="1"/>
          <p:nvPr/>
        </p:nvSpPr>
        <p:spPr>
          <a:xfrm>
            <a:off x="122555" y="6492873"/>
            <a:ext cx="87166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www.bls.gov</a:t>
            </a:r>
            <a:r>
              <a:rPr lang="en-US" sz="1200" dirty="0"/>
              <a:t>/ooh/field-of-degree/computer-and-information/</a:t>
            </a:r>
            <a:r>
              <a:rPr lang="en-US" sz="1200" dirty="0" err="1"/>
              <a:t>computer-and-information-technology-field-of-degree.htm#maj</a:t>
            </a:r>
            <a:endParaRPr lang="en-US" sz="1200" dirty="0"/>
          </a:p>
        </p:txBody>
      </p:sp>
      <p:sp>
        <p:nvSpPr>
          <p:cNvPr id="5" name="AutoShape 2" descr="Chart 1. Types of computer and information technology majors, 2022.">
            <a:extLst>
              <a:ext uri="{FF2B5EF4-FFF2-40B4-BE49-F238E27FC236}">
                <a16:creationId xmlns:a16="http://schemas.microsoft.com/office/drawing/2014/main" id="{001B47E9-1F7D-6950-55CB-7ACDDC23D8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7122C8-83C2-3F0A-7D01-A8A0D6C1E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261" y="1611446"/>
            <a:ext cx="8516938" cy="4472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AB207-8371-A201-230A-24D5F608726C}"/>
              </a:ext>
            </a:extLst>
          </p:cNvPr>
          <p:cNvSpPr txBox="1"/>
          <p:nvPr/>
        </p:nvSpPr>
        <p:spPr>
          <a:xfrm>
            <a:off x="3028949" y="3614626"/>
            <a:ext cx="3800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90% of students choose to </a:t>
            </a:r>
            <a:r>
              <a:rPr lang="en-US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major in CS, CS/IS or IS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6DAB8E6-F1C4-4E87-7299-604C101987E6}"/>
              </a:ext>
            </a:extLst>
          </p:cNvPr>
          <p:cNvSpPr txBox="1">
            <a:spLocks/>
          </p:cNvSpPr>
          <p:nvPr/>
        </p:nvSpPr>
        <p:spPr>
          <a:xfrm>
            <a:off x="119269" y="0"/>
            <a:ext cx="89054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Students Choices in Computing Majors</a:t>
            </a:r>
          </a:p>
        </p:txBody>
      </p:sp>
    </p:spTree>
    <p:extLst>
      <p:ext uri="{BB962C8B-B14F-4D97-AF65-F5344CB8AC3E}">
        <p14:creationId xmlns:p14="http://schemas.microsoft.com/office/powerpoint/2010/main" val="326153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0493A-8CBE-59D3-B411-09CA695A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0" y="1489302"/>
            <a:ext cx="7772400" cy="5153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4F973-2CBA-2136-EBF4-120CA9D972D2}"/>
              </a:ext>
            </a:extLst>
          </p:cNvPr>
          <p:cNvSpPr txBox="1"/>
          <p:nvPr/>
        </p:nvSpPr>
        <p:spPr>
          <a:xfrm>
            <a:off x="7772400" y="6488668"/>
            <a:ext cx="129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CC 2020 ACM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C3218C-C79C-41CF-770A-DD92A776934D}"/>
              </a:ext>
            </a:extLst>
          </p:cNvPr>
          <p:cNvSpPr txBox="1"/>
          <p:nvPr/>
        </p:nvSpPr>
        <p:spPr>
          <a:xfrm>
            <a:off x="358222" y="118948"/>
            <a:ext cx="8401049" cy="941668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  <p:txBody>
          <a:bodyPr vert="horz" wrap="square" lIns="0" tIns="27305" rIns="0" bIns="0" rtlCol="0">
            <a:spAutoFit/>
          </a:bodyPr>
          <a:lstStyle/>
          <a:p>
            <a:pPr marR="5080" algn="ctr" defTabSz="685800">
              <a:lnSpc>
                <a:spcPct val="90000"/>
              </a:lnSpc>
              <a:spcBef>
                <a:spcPct val="0"/>
              </a:spcBef>
            </a:pPr>
            <a:r>
              <a:rPr lang="en-US" sz="33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Overlapping Content can be a</a:t>
            </a:r>
            <a:br>
              <a:rPr lang="en-US" sz="33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3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Challenge for Prospective Students!!!</a:t>
            </a:r>
          </a:p>
        </p:txBody>
      </p:sp>
    </p:spTree>
    <p:extLst>
      <p:ext uri="{BB962C8B-B14F-4D97-AF65-F5344CB8AC3E}">
        <p14:creationId xmlns:p14="http://schemas.microsoft.com/office/powerpoint/2010/main" val="30139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D7CB7-7B95-8D0F-C9FD-99F270F3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21E0-9306-AA76-A16E-3EED4BE914C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1300" y="1713838"/>
            <a:ext cx="4203700" cy="4785057"/>
          </a:xfrm>
        </p:spPr>
        <p:txBody>
          <a:bodyPr>
            <a:normAutofit/>
          </a:bodyPr>
          <a:lstStyle/>
          <a:p>
            <a:pPr marL="0" marR="35306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Dr. Kathleen Kalata</a:t>
            </a:r>
          </a:p>
          <a:p>
            <a:pPr marL="0" marR="353060" indent="0">
              <a:lnSpc>
                <a:spcPct val="10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Associate Professor 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Program Coordinator, CIT, CIS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BUS 326, College of Business</a:t>
            </a:r>
          </a:p>
          <a:p>
            <a:pPr marL="0" marR="353060" indent="0">
              <a:lnSpc>
                <a:spcPct val="10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o: 231.591.2045</a:t>
            </a:r>
          </a:p>
          <a:p>
            <a:pPr marL="0" marR="353060" indent="0">
              <a:lnSpc>
                <a:spcPct val="10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c: 906-202-0314</a:t>
            </a:r>
          </a:p>
          <a:p>
            <a:pPr marL="0" marR="353060" indent="0">
              <a:lnSpc>
                <a:spcPct val="100000"/>
              </a:lnSpc>
              <a:buNone/>
            </a:pPr>
            <a:r>
              <a:rPr lang="en-US" sz="2400" dirty="0">
                <a:latin typeface="Calibri"/>
                <a:cs typeface="Calibri"/>
                <a:hlinkClick r:id="rId2"/>
              </a:rPr>
              <a:t>KathleenKalata@Ferris.edu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95EB5-4E15-97F7-1B80-591AED90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07819"/>
            <a:ext cx="43307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07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6F85687-05B6-A94E-BB70-CA73FA138C84}"/>
              </a:ext>
            </a:extLst>
          </p:cNvPr>
          <p:cNvSpPr txBox="1">
            <a:spLocks/>
          </p:cNvSpPr>
          <p:nvPr/>
        </p:nvSpPr>
        <p:spPr>
          <a:xfrm>
            <a:off x="1019710" y="375007"/>
            <a:ext cx="6809198" cy="765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3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CIT and CIS Faculty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7DE2C2-D159-5CA2-F3C1-3C7F6B20AE73}"/>
              </a:ext>
            </a:extLst>
          </p:cNvPr>
          <p:cNvGraphicFramePr>
            <a:graphicFrameLocks noGrp="1"/>
          </p:cNvGraphicFramePr>
          <p:nvPr/>
        </p:nvGraphicFramePr>
        <p:xfrm>
          <a:off x="691450" y="5936601"/>
          <a:ext cx="8259246" cy="3331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473946">
                  <a:extLst>
                    <a:ext uri="{9D8B030D-6E8A-4147-A177-3AD203B41FA5}">
                      <a16:colId xmlns:a16="http://schemas.microsoft.com/office/drawing/2014/main" val="536252421"/>
                    </a:ext>
                  </a:extLst>
                </a:gridCol>
                <a:gridCol w="1771771">
                  <a:extLst>
                    <a:ext uri="{9D8B030D-6E8A-4147-A177-3AD203B41FA5}">
                      <a16:colId xmlns:a16="http://schemas.microsoft.com/office/drawing/2014/main" val="4089994506"/>
                    </a:ext>
                  </a:extLst>
                </a:gridCol>
                <a:gridCol w="1518661">
                  <a:extLst>
                    <a:ext uri="{9D8B030D-6E8A-4147-A177-3AD203B41FA5}">
                      <a16:colId xmlns:a16="http://schemas.microsoft.com/office/drawing/2014/main" val="3811695648"/>
                    </a:ext>
                  </a:extLst>
                </a:gridCol>
                <a:gridCol w="1640297">
                  <a:extLst>
                    <a:ext uri="{9D8B030D-6E8A-4147-A177-3AD203B41FA5}">
                      <a16:colId xmlns:a16="http://schemas.microsoft.com/office/drawing/2014/main" val="740007780"/>
                    </a:ext>
                  </a:extLst>
                </a:gridCol>
                <a:gridCol w="1854571">
                  <a:extLst>
                    <a:ext uri="{9D8B030D-6E8A-4147-A177-3AD203B41FA5}">
                      <a16:colId xmlns:a16="http://schemas.microsoft.com/office/drawing/2014/main" val="3280963485"/>
                    </a:ext>
                  </a:extLst>
                </a:gridCol>
              </a:tblGrid>
              <a:tr h="3331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hlinkClick r:id="rId3"/>
                        </a:rPr>
                        <a:t>Mary Holmes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hlinkClick r:id="rId4"/>
                        </a:rPr>
                        <a:t>Travis Bussler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hlinkClick r:id="rId5"/>
                        </a:rPr>
                        <a:t>Felix Bollou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hlinkClick r:id="rId6"/>
                        </a:rPr>
                        <a:t>Hira Herrington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hlinkClick r:id="rId7"/>
                        </a:rPr>
                        <a:t>Jimmie Joseph</a:t>
                      </a: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503080"/>
                  </a:ext>
                </a:extLst>
              </a:tr>
            </a:tbl>
          </a:graphicData>
        </a:graphic>
      </p:graphicFrame>
      <p:pic>
        <p:nvPicPr>
          <p:cNvPr id="4102" name="Picture 6">
            <a:extLst>
              <a:ext uri="{FF2B5EF4-FFF2-40B4-BE49-F238E27FC236}">
                <a16:creationId xmlns:a16="http://schemas.microsoft.com/office/drawing/2014/main" id="{BA40135D-FC6A-987E-C701-7D0357BB6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691450" y="4214950"/>
            <a:ext cx="1211874" cy="161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B22481F-3175-C8F0-C5CC-2A00487F1A8F}"/>
              </a:ext>
            </a:extLst>
          </p:cNvPr>
          <p:cNvGraphicFramePr>
            <a:graphicFrameLocks noGrp="1"/>
          </p:cNvGraphicFramePr>
          <p:nvPr/>
        </p:nvGraphicFramePr>
        <p:xfrm>
          <a:off x="581551" y="3322120"/>
          <a:ext cx="8069710" cy="731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67948">
                  <a:extLst>
                    <a:ext uri="{9D8B030D-6E8A-4147-A177-3AD203B41FA5}">
                      <a16:colId xmlns:a16="http://schemas.microsoft.com/office/drawing/2014/main" val="801607010"/>
                    </a:ext>
                  </a:extLst>
                </a:gridCol>
                <a:gridCol w="188514">
                  <a:extLst>
                    <a:ext uri="{9D8B030D-6E8A-4147-A177-3AD203B41FA5}">
                      <a16:colId xmlns:a16="http://schemas.microsoft.com/office/drawing/2014/main" val="292634422"/>
                    </a:ext>
                  </a:extLst>
                </a:gridCol>
                <a:gridCol w="2672162">
                  <a:extLst>
                    <a:ext uri="{9D8B030D-6E8A-4147-A177-3AD203B41FA5}">
                      <a16:colId xmlns:a16="http://schemas.microsoft.com/office/drawing/2014/main" val="317141555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1891636694"/>
                    </a:ext>
                  </a:extLst>
                </a:gridCol>
                <a:gridCol w="1755161">
                  <a:extLst>
                    <a:ext uri="{9D8B030D-6E8A-4147-A177-3AD203B41FA5}">
                      <a16:colId xmlns:a16="http://schemas.microsoft.com/office/drawing/2014/main" val="173410224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hlinkClick r:id="rId9"/>
                        </a:rPr>
                        <a:t>John  Kinuthia</a:t>
                      </a:r>
                      <a:b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AFIS Dept Chair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hlinkClick r:id="rId10"/>
                        </a:rPr>
                        <a:t>Katie Kalata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Program Coordinator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Jennifer Njenga </a:t>
                      </a:r>
                      <a:b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</a:b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</a:rPr>
                        <a:t>Internship Co.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AFIS Staff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663633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F5AF913F-4CB3-D2C0-20C9-F6B5A99AFC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7156" y="4247556"/>
            <a:ext cx="1677232" cy="1592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17DEF7-0782-1B9F-15D7-BE9A98F3CF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8072" y="4259283"/>
            <a:ext cx="1369487" cy="1646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7A6F9-13DE-EF97-7B63-455DA2CC87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3985" y="4247557"/>
            <a:ext cx="1369487" cy="1592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FBD165-E737-5E0D-079A-D7C55B951B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7198" y="4152837"/>
            <a:ext cx="1558752" cy="16723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AD41FF-94B4-1FDF-7088-26EAD7BFF1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43472" y="1640204"/>
            <a:ext cx="1494790" cy="1582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28487A-97DB-0864-655E-9AE83D3F068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9604"/>
          <a:stretch/>
        </p:blipFill>
        <p:spPr>
          <a:xfrm>
            <a:off x="2686973" y="1511711"/>
            <a:ext cx="1509024" cy="1649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9C0216-1C5B-8FA8-8541-7491616BD4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6470" y="1594134"/>
            <a:ext cx="1494790" cy="1582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96C15-6B9A-4E56-C158-4918E56157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1551" y="1584426"/>
            <a:ext cx="1482108" cy="159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3CD0-19DA-84FA-9B15-89580D3B5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D064D-C922-F40B-B823-461471B0D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762125"/>
            <a:ext cx="6962775" cy="4409198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Computer Information Technology</a:t>
            </a:r>
          </a:p>
          <a:p>
            <a:pPr marL="342900" lvl="1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Computer Information Systems</a:t>
            </a:r>
            <a:b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Job Opportunities &amp; Salaries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Program Highlights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 Ferris?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Career Paths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27891-3E39-1DDD-0F94-79FAB0A95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7" t="9781" r="15552" b="9005"/>
          <a:stretch/>
        </p:blipFill>
        <p:spPr>
          <a:xfrm>
            <a:off x="6694798" y="1590675"/>
            <a:ext cx="2449202" cy="50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96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4AB8B76-E273-914D-8A3F-99ADC6BBD0E6}"/>
              </a:ext>
            </a:extLst>
          </p:cNvPr>
          <p:cNvSpPr txBox="1">
            <a:spLocks/>
          </p:cNvSpPr>
          <p:nvPr/>
        </p:nvSpPr>
        <p:spPr>
          <a:xfrm>
            <a:off x="1143000" y="260111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Georgia" panose="02040502050405020303" pitchFamily="18" charset="0"/>
            </a:endParaRP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DB6E1D6A-010A-79C3-23C8-AD1C9DB5378B}"/>
              </a:ext>
            </a:extLst>
          </p:cNvPr>
          <p:cNvGrpSpPr/>
          <p:nvPr/>
        </p:nvGrpSpPr>
        <p:grpSpPr>
          <a:xfrm>
            <a:off x="1109596" y="4589999"/>
            <a:ext cx="7108190" cy="106680"/>
            <a:chOff x="865632" y="2907792"/>
            <a:chExt cx="7108190" cy="106680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97E80302-A9DE-6E04-BEF3-E8A371B143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5632" y="2907792"/>
              <a:ext cx="7107935" cy="106679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E73EC8C-2B8D-93FF-4CB1-614A813AE06A}"/>
                </a:ext>
              </a:extLst>
            </p:cNvPr>
            <p:cNvSpPr/>
            <p:nvPr/>
          </p:nvSpPr>
          <p:spPr>
            <a:xfrm>
              <a:off x="905774" y="2941608"/>
              <a:ext cx="7013575" cy="0"/>
            </a:xfrm>
            <a:custGeom>
              <a:avLst/>
              <a:gdLst/>
              <a:ahLst/>
              <a:cxnLst/>
              <a:rect l="l" t="t" r="r" b="b"/>
              <a:pathLst>
                <a:path w="7013575">
                  <a:moveTo>
                    <a:pt x="0" y="0"/>
                  </a:moveTo>
                  <a:lnTo>
                    <a:pt x="7013275" y="1"/>
                  </a:lnTo>
                </a:path>
              </a:pathLst>
            </a:custGeom>
            <a:ln w="25400">
              <a:solidFill>
                <a:srgbClr val="F7B9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>
            <a:extLst>
              <a:ext uri="{FF2B5EF4-FFF2-40B4-BE49-F238E27FC236}">
                <a16:creationId xmlns:a16="http://schemas.microsoft.com/office/drawing/2014/main" id="{53B4D6DD-D17C-DF5D-69AC-D9A1CB66999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59480" y="3429000"/>
            <a:ext cx="2225040" cy="1194815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07A3EA11-51AD-B0D3-DBF8-1003C2691E58}"/>
              </a:ext>
            </a:extLst>
          </p:cNvPr>
          <p:cNvSpPr txBox="1"/>
          <p:nvPr/>
        </p:nvSpPr>
        <p:spPr>
          <a:xfrm>
            <a:off x="1238132" y="2268001"/>
            <a:ext cx="6667736" cy="704680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spcBef>
                <a:spcPts val="515"/>
              </a:spcBef>
            </a:pPr>
            <a:r>
              <a:rPr lang="en-US" sz="4400" b="1" dirty="0">
                <a:solidFill>
                  <a:srgbClr val="FF0000"/>
                </a:solidFill>
                <a:latin typeface="Calibri"/>
                <a:cs typeface="Calibri"/>
              </a:rPr>
              <a:t>Questions?</a:t>
            </a: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D70B81BA-ADD3-65A4-18E2-8228C8E94D7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223010"/>
            <a:ext cx="9235440" cy="5634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A54CD5-65EC-9557-95C7-BA81F4537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0346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4AB8B76-E273-914D-8A3F-99ADC6BBD0E6}"/>
              </a:ext>
            </a:extLst>
          </p:cNvPr>
          <p:cNvSpPr txBox="1">
            <a:spLocks/>
          </p:cNvSpPr>
          <p:nvPr/>
        </p:nvSpPr>
        <p:spPr>
          <a:xfrm>
            <a:off x="1143000" y="260111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Georgia" panose="02040502050405020303" pitchFamily="18" charset="0"/>
            </a:endParaRP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DB6E1D6A-010A-79C3-23C8-AD1C9DB5378B}"/>
              </a:ext>
            </a:extLst>
          </p:cNvPr>
          <p:cNvGrpSpPr/>
          <p:nvPr/>
        </p:nvGrpSpPr>
        <p:grpSpPr>
          <a:xfrm>
            <a:off x="1042921" y="3280090"/>
            <a:ext cx="7108190" cy="106680"/>
            <a:chOff x="865632" y="2907792"/>
            <a:chExt cx="7108190" cy="106680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97E80302-A9DE-6E04-BEF3-E8A371B143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632" y="2907792"/>
              <a:ext cx="7107935" cy="106679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E73EC8C-2B8D-93FF-4CB1-614A813AE06A}"/>
                </a:ext>
              </a:extLst>
            </p:cNvPr>
            <p:cNvSpPr/>
            <p:nvPr/>
          </p:nvSpPr>
          <p:spPr>
            <a:xfrm>
              <a:off x="905774" y="2941608"/>
              <a:ext cx="7013575" cy="0"/>
            </a:xfrm>
            <a:custGeom>
              <a:avLst/>
              <a:gdLst/>
              <a:ahLst/>
              <a:cxnLst/>
              <a:rect l="l" t="t" r="r" b="b"/>
              <a:pathLst>
                <a:path w="7013575">
                  <a:moveTo>
                    <a:pt x="0" y="0"/>
                  </a:moveTo>
                  <a:lnTo>
                    <a:pt x="7013275" y="1"/>
                  </a:lnTo>
                </a:path>
              </a:pathLst>
            </a:custGeom>
            <a:ln w="25400">
              <a:solidFill>
                <a:srgbClr val="F7B9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>
            <a:extLst>
              <a:ext uri="{FF2B5EF4-FFF2-40B4-BE49-F238E27FC236}">
                <a16:creationId xmlns:a16="http://schemas.microsoft.com/office/drawing/2014/main" id="{53B4D6DD-D17C-DF5D-69AC-D9A1CB66999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2805" y="2119091"/>
            <a:ext cx="2225040" cy="1194815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FC7C5829-675C-3669-20CC-E9E65160AFD3}"/>
              </a:ext>
            </a:extLst>
          </p:cNvPr>
          <p:cNvSpPr txBox="1"/>
          <p:nvPr/>
        </p:nvSpPr>
        <p:spPr>
          <a:xfrm>
            <a:off x="1238132" y="-52064"/>
            <a:ext cx="6667736" cy="1381789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spcBef>
                <a:spcPts val="515"/>
              </a:spcBef>
            </a:pPr>
            <a:r>
              <a:rPr lang="en-US" sz="4400" b="1" dirty="0">
                <a:solidFill>
                  <a:srgbClr val="FFD042"/>
                </a:solidFill>
                <a:latin typeface="Calibri"/>
                <a:cs typeface="Calibri"/>
              </a:rPr>
              <a:t>Computer Information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EE884-1BCD-DEE4-2FFC-40B250E3AEB2}"/>
              </a:ext>
            </a:extLst>
          </p:cNvPr>
          <p:cNvSpPr txBox="1"/>
          <p:nvPr/>
        </p:nvSpPr>
        <p:spPr>
          <a:xfrm>
            <a:off x="1083063" y="3550984"/>
            <a:ext cx="7107934" cy="149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Our </a:t>
            </a:r>
            <a:r>
              <a:rPr lang="en-US" sz="3200" b="1" dirty="0"/>
              <a:t>goal</a:t>
            </a:r>
            <a:r>
              <a:rPr lang="en-US" sz="3200" dirty="0"/>
              <a:t> to prepare our students to be </a:t>
            </a:r>
            <a:br>
              <a:rPr lang="en-US" sz="3200" dirty="0"/>
            </a:br>
            <a:r>
              <a:rPr lang="en-US" sz="3200" b="1" dirty="0">
                <a:solidFill>
                  <a:srgbClr val="C00000"/>
                </a:solidFill>
              </a:rPr>
              <a:t>“Day 1 Ready”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819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6700E-FB12-1279-C522-66CF5760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CIT Career Opportunities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D9F9E-C6A6-64A1-C828-5955CF7A7FC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43000" y="3168650"/>
            <a:ext cx="6527800" cy="6778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Network and Computer Systems Administrators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AADC26-B104-F443-8D72-8C83F498D2E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816100" y="3776663"/>
            <a:ext cx="7327900" cy="67786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Responsible for the </a:t>
            </a:r>
            <a:r>
              <a:rPr lang="en-US" sz="2000" u="sng" dirty="0"/>
              <a:t>day-to-day operation </a:t>
            </a:r>
            <a:r>
              <a:rPr lang="en-US" sz="2000" dirty="0"/>
              <a:t>of computer networks. 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AA91A9-B816-380A-0970-A7DD97D153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43001" y="1579563"/>
            <a:ext cx="8001000" cy="823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F0"/>
                </a:solidFill>
              </a:rPr>
              <a:t>Computer Support Specialists **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EBC683-E5B3-832C-DC68-82D70ECF474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20774" y="2270125"/>
            <a:ext cx="7423226" cy="92551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u="sng" dirty="0"/>
              <a:t>Maintain computers and networks </a:t>
            </a:r>
            <a:r>
              <a:rPr lang="en-US" sz="2000" dirty="0"/>
              <a:t>and provide </a:t>
            </a:r>
            <a:r>
              <a:rPr lang="en-US" sz="2000" u="sng" dirty="0"/>
              <a:t>technical help </a:t>
            </a:r>
            <a:r>
              <a:rPr lang="en-US" sz="2000" dirty="0"/>
              <a:t>to computer users. </a:t>
            </a:r>
            <a:r>
              <a:rPr lang="en-US" sz="2000" b="1" dirty="0">
                <a:solidFill>
                  <a:srgbClr val="FF0000"/>
                </a:solidFill>
              </a:rPr>
              <a:t>Entry-level (Help Desk) </a:t>
            </a:r>
          </a:p>
        </p:txBody>
      </p:sp>
      <p:pic>
        <p:nvPicPr>
          <p:cNvPr id="9" name="Graphic 8" descr="Programmer">
            <a:extLst>
              <a:ext uri="{FF2B5EF4-FFF2-40B4-BE49-F238E27FC236}">
                <a16:creationId xmlns:a16="http://schemas.microsoft.com/office/drawing/2014/main" id="{A4B62B76-CEA1-819E-2085-0C9F9C51E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836" y="1580257"/>
            <a:ext cx="823912" cy="823912"/>
          </a:xfrm>
          <a:prstGeom prst="rect">
            <a:avLst/>
          </a:prstGeom>
        </p:spPr>
      </p:pic>
      <p:pic>
        <p:nvPicPr>
          <p:cNvPr id="8" name="Graphic 7" descr="Server">
            <a:extLst>
              <a:ext uri="{FF2B5EF4-FFF2-40B4-BE49-F238E27FC236}">
                <a16:creationId xmlns:a16="http://schemas.microsoft.com/office/drawing/2014/main" id="{93C2B278-E88A-D866-8266-88A810D3B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034" y="3037435"/>
            <a:ext cx="783130" cy="78313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453FEEF-619D-6716-C269-BB41EB92F55C}"/>
              </a:ext>
            </a:extLst>
          </p:cNvPr>
          <p:cNvSpPr txBox="1">
            <a:spLocks/>
          </p:cNvSpPr>
          <p:nvPr/>
        </p:nvSpPr>
        <p:spPr>
          <a:xfrm>
            <a:off x="1146138" y="4389006"/>
            <a:ext cx="5054600" cy="475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B0F0"/>
                </a:solidFill>
              </a:rPr>
              <a:t>Computer Network Architects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EE8FD27-FBE4-1E9C-2BBA-C3A1F0FD3D18}"/>
              </a:ext>
            </a:extLst>
          </p:cNvPr>
          <p:cNvSpPr txBox="1">
            <a:spLocks/>
          </p:cNvSpPr>
          <p:nvPr/>
        </p:nvSpPr>
        <p:spPr>
          <a:xfrm>
            <a:off x="1720774" y="4910034"/>
            <a:ext cx="6570871" cy="1419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defTabSz="685800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/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u="sng" dirty="0"/>
              <a:t>Design and build data communication networks</a:t>
            </a:r>
            <a:r>
              <a:rPr lang="en-US" dirty="0"/>
              <a:t>, including local area networks (LANs), wide area networks (WANs), and Intranets including virtual capabilities such as a </a:t>
            </a:r>
            <a:r>
              <a:rPr lang="en-US" u="sng" dirty="0"/>
              <a:t>cloud infrastructure</a:t>
            </a:r>
            <a:r>
              <a:rPr lang="en-US" dirty="0"/>
              <a:t>.</a:t>
            </a:r>
          </a:p>
        </p:txBody>
      </p:sp>
      <p:pic>
        <p:nvPicPr>
          <p:cNvPr id="11" name="Graphic 10" descr="Server">
            <a:extLst>
              <a:ext uri="{FF2B5EF4-FFF2-40B4-BE49-F238E27FC236}">
                <a16:creationId xmlns:a16="http://schemas.microsoft.com/office/drawing/2014/main" id="{C83426AA-8E09-63BC-011A-1C32BC833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618" y="4252420"/>
            <a:ext cx="783130" cy="78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2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6700E-FB12-1279-C522-66CF5760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32" y="0"/>
            <a:ext cx="7886700" cy="1325563"/>
          </a:xfrm>
        </p:spPr>
        <p:txBody>
          <a:bodyPr>
            <a:normAutofit/>
          </a:bodyPr>
          <a:lstStyle/>
          <a:p>
            <a:r>
              <a:rPr lang="en-US" b="1" dirty="0"/>
              <a:t>Career Leadership Opportunities</a:t>
            </a:r>
            <a:br>
              <a:rPr lang="en-US" b="1" dirty="0"/>
            </a:br>
            <a:r>
              <a:rPr lang="en-US" b="1" dirty="0"/>
              <a:t>in CIT and CIS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D9F9E-C6A6-64A1-C828-5955CF7A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159" y="1783257"/>
            <a:ext cx="4049393" cy="8239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Information Technology 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Project Managers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CIT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AADC26-B104-F443-8D72-8C83F498D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4832" y="3187255"/>
            <a:ext cx="4049393" cy="3248578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Plan, initiate, and </a:t>
            </a:r>
            <a:r>
              <a:rPr lang="en-US" sz="2000" u="sng" dirty="0"/>
              <a:t>manage information technology </a:t>
            </a:r>
            <a:r>
              <a:rPr lang="en-US" sz="2000" dirty="0"/>
              <a:t>(IT) projects. 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Serve as </a:t>
            </a:r>
            <a:r>
              <a:rPr lang="en-US" sz="2000" u="sng" dirty="0"/>
              <a:t>liaison between business and technical </a:t>
            </a:r>
            <a:r>
              <a:rPr lang="en-US" sz="2000" dirty="0"/>
              <a:t>aspects of projects. </a:t>
            </a:r>
          </a:p>
          <a:p>
            <a:pPr>
              <a:lnSpc>
                <a:spcPct val="120000"/>
              </a:lnSpc>
            </a:pPr>
            <a:r>
              <a:rPr lang="en-US" sz="2000" u="sng" dirty="0"/>
              <a:t>Monitor progress </a:t>
            </a:r>
            <a:r>
              <a:rPr lang="en-US" sz="2000" dirty="0"/>
              <a:t>to assure deadlines, standards, and cost targets are met.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AA91A9-B816-380A-0970-A7DD97D15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9157" y="1790700"/>
            <a:ext cx="3887391" cy="823912"/>
          </a:xfrm>
        </p:spPr>
        <p:txBody>
          <a:bodyPr anchor="ctr">
            <a:no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Computer and Information 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Systems Managers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CIS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DEBC683-E5B3-832C-DC68-82D70ECF4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91100" y="3187255"/>
            <a:ext cx="3772937" cy="349364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Plan, direct, or coordinate activities in such fields as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data processing,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information systems,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systems analysis, and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computer programming.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9" name="Graphic 8" descr="Programmer">
            <a:extLst>
              <a:ext uri="{FF2B5EF4-FFF2-40B4-BE49-F238E27FC236}">
                <a16:creationId xmlns:a16="http://schemas.microsoft.com/office/drawing/2014/main" id="{A4B62B76-CEA1-819E-2085-0C9F9C51E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2673" y="2260320"/>
            <a:ext cx="775249" cy="775249"/>
          </a:xfrm>
          <a:prstGeom prst="rect">
            <a:avLst/>
          </a:prstGeom>
        </p:spPr>
      </p:pic>
      <p:pic>
        <p:nvPicPr>
          <p:cNvPr id="3" name="Graphic 2" descr="Internet">
            <a:extLst>
              <a:ext uri="{FF2B5EF4-FFF2-40B4-BE49-F238E27FC236}">
                <a16:creationId xmlns:a16="http://schemas.microsoft.com/office/drawing/2014/main" id="{D24904B8-EDBA-1F4B-F444-297F8312F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727" y="2304167"/>
            <a:ext cx="712365" cy="712365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A37C45-A6C8-8F0D-0C87-5C15D4AD7319}"/>
              </a:ext>
            </a:extLst>
          </p:cNvPr>
          <p:cNvSpPr txBox="1">
            <a:spLocks/>
          </p:cNvSpPr>
          <p:nvPr/>
        </p:nvSpPr>
        <p:spPr>
          <a:xfrm>
            <a:off x="2404659" y="2248394"/>
            <a:ext cx="3887787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B0F0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406294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879DC-53FE-98D3-08A4-76E9424F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 Salaries &amp; Job Projections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3AD2A0D-2021-F194-1952-53E647831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28775"/>
            <a:ext cx="8450791" cy="2020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#1 Best Technology Job</a:t>
            </a:r>
          </a:p>
          <a:p>
            <a:r>
              <a:rPr lang="en-US" sz="2400" dirty="0"/>
              <a:t>High salaries and lots of jobs available</a:t>
            </a:r>
          </a:p>
          <a:p>
            <a:r>
              <a:rPr lang="en-US" sz="2400" dirty="0"/>
              <a:t>Long-term career &amp; leadership opportunities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709AD3-7C60-81DB-AD27-A70B32A58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9" y="3268495"/>
            <a:ext cx="9074001" cy="2299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1E6F63-DCCD-7F3C-FE13-09F4FEE1831C}"/>
              </a:ext>
            </a:extLst>
          </p:cNvPr>
          <p:cNvSpPr txBox="1"/>
          <p:nvPr/>
        </p:nvSpPr>
        <p:spPr>
          <a:xfrm>
            <a:off x="4267200" y="6581001"/>
            <a:ext cx="47442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US BLS &amp; https://</a:t>
            </a:r>
            <a:r>
              <a:rPr lang="en-US" sz="1200" dirty="0" err="1"/>
              <a:t>money.usnews.com</a:t>
            </a:r>
            <a:r>
              <a:rPr lang="en-US" sz="1200" dirty="0"/>
              <a:t>/careers/best-jobs/it-manager</a:t>
            </a:r>
          </a:p>
        </p:txBody>
      </p:sp>
    </p:spTree>
    <p:extLst>
      <p:ext uri="{BB962C8B-B14F-4D97-AF65-F5344CB8AC3E}">
        <p14:creationId xmlns:p14="http://schemas.microsoft.com/office/powerpoint/2010/main" val="32570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C7A8B-C31F-2257-968F-DEE39863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828"/>
            <a:ext cx="7886700" cy="1325563"/>
          </a:xfrm>
        </p:spPr>
        <p:txBody>
          <a:bodyPr/>
          <a:lstStyle/>
          <a:p>
            <a:r>
              <a:rPr lang="en-US" b="1" dirty="0"/>
              <a:t>CIT Program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88610-FA4A-3F29-5440-DC4581FC0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366" y="1695096"/>
            <a:ext cx="4410634" cy="50684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3 Degree Options:</a:t>
            </a:r>
          </a:p>
          <a:p>
            <a:r>
              <a:rPr lang="en-US" sz="2600" dirty="0"/>
              <a:t>Minor</a:t>
            </a:r>
          </a:p>
          <a:p>
            <a:r>
              <a:rPr lang="en-US" sz="2600" dirty="0"/>
              <a:t>Associate</a:t>
            </a:r>
          </a:p>
          <a:p>
            <a:r>
              <a:rPr lang="en-US" sz="2600" dirty="0"/>
              <a:t>Bachelor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2600" b="1" dirty="0">
                <a:solidFill>
                  <a:srgbClr val="7030A0"/>
                </a:solidFill>
              </a:rPr>
              <a:t>Key Experiences:</a:t>
            </a:r>
          </a:p>
          <a:p>
            <a:r>
              <a:rPr lang="en-US" sz="2600" dirty="0"/>
              <a:t>Internship Requirement</a:t>
            </a:r>
          </a:p>
          <a:p>
            <a:r>
              <a:rPr lang="en-US" sz="2600" dirty="0"/>
              <a:t>Senior Projects course</a:t>
            </a:r>
          </a:p>
          <a:p>
            <a:r>
              <a:rPr lang="en-US" sz="2600" dirty="0"/>
              <a:t>COB Business Courses</a:t>
            </a:r>
          </a:p>
          <a:p>
            <a:r>
              <a:rPr lang="en-US" sz="2600" dirty="0"/>
              <a:t>3 Industry Certifications 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7A54D-F6C8-44CD-AA33-C3E5482B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1500" y="1619250"/>
            <a:ext cx="4601134" cy="51599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Courses – Credit for Certification!</a:t>
            </a:r>
          </a:p>
          <a:p>
            <a:r>
              <a:rPr lang="en-US" sz="2600" dirty="0"/>
              <a:t>A+ (6)</a:t>
            </a:r>
          </a:p>
          <a:p>
            <a:r>
              <a:rPr lang="en-US" sz="2600" dirty="0"/>
              <a:t>Network+ Administration (3)</a:t>
            </a:r>
          </a:p>
          <a:p>
            <a:r>
              <a:rPr lang="en-US" sz="2600" dirty="0"/>
              <a:t>Linux+ Administration (3)</a:t>
            </a:r>
          </a:p>
          <a:p>
            <a:r>
              <a:rPr lang="en-US" sz="2600" dirty="0"/>
              <a:t>Server Administration  (3)</a:t>
            </a:r>
          </a:p>
          <a:p>
            <a:r>
              <a:rPr lang="en-US" sz="2600" dirty="0"/>
              <a:t>Office Applications  (3)</a:t>
            </a:r>
          </a:p>
          <a:p>
            <a:endParaRPr lang="en-US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Other Key Courses:</a:t>
            </a:r>
            <a:endParaRPr lang="en-US" sz="2600" dirty="0"/>
          </a:p>
          <a:p>
            <a:r>
              <a:rPr lang="en-US" sz="2600" dirty="0"/>
              <a:t>Client Administration</a:t>
            </a:r>
          </a:p>
          <a:p>
            <a:r>
              <a:rPr lang="en-US" sz="2600" dirty="0"/>
              <a:t>Virtual Systems /Cloud+</a:t>
            </a:r>
          </a:p>
          <a:p>
            <a:r>
              <a:rPr lang="en-US" sz="2600" dirty="0"/>
              <a:t>Security+ Administration</a:t>
            </a:r>
          </a:p>
          <a:p>
            <a:r>
              <a:rPr lang="en-US" sz="2600" dirty="0"/>
              <a:t>IT Management</a:t>
            </a:r>
          </a:p>
          <a:p>
            <a:r>
              <a:rPr lang="en-US" sz="2600" dirty="0"/>
              <a:t>Python Programming</a:t>
            </a:r>
          </a:p>
          <a:p>
            <a:r>
              <a:rPr lang="en-US" sz="2600" dirty="0"/>
              <a:t>Databases</a:t>
            </a:r>
          </a:p>
          <a:p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2BED461-1852-46B5-B354-A8B5006DE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883" y="5562414"/>
            <a:ext cx="1587500" cy="3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1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4AB8B76-E273-914D-8A3F-99ADC6BBD0E6}"/>
              </a:ext>
            </a:extLst>
          </p:cNvPr>
          <p:cNvSpPr txBox="1">
            <a:spLocks/>
          </p:cNvSpPr>
          <p:nvPr/>
        </p:nvSpPr>
        <p:spPr>
          <a:xfrm>
            <a:off x="1143000" y="260111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Georgia" panose="02040502050405020303" pitchFamily="18" charset="0"/>
            </a:endParaRPr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DB6E1D6A-010A-79C3-23C8-AD1C9DB5378B}"/>
              </a:ext>
            </a:extLst>
          </p:cNvPr>
          <p:cNvGrpSpPr/>
          <p:nvPr/>
        </p:nvGrpSpPr>
        <p:grpSpPr>
          <a:xfrm>
            <a:off x="1017905" y="3375660"/>
            <a:ext cx="7108190" cy="106680"/>
            <a:chOff x="865632" y="2907792"/>
            <a:chExt cx="7108190" cy="106680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97E80302-A9DE-6E04-BEF3-E8A371B143E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632" y="2907792"/>
              <a:ext cx="7107935" cy="106679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8E73EC8C-2B8D-93FF-4CB1-614A813AE06A}"/>
                </a:ext>
              </a:extLst>
            </p:cNvPr>
            <p:cNvSpPr/>
            <p:nvPr/>
          </p:nvSpPr>
          <p:spPr>
            <a:xfrm>
              <a:off x="905774" y="2941608"/>
              <a:ext cx="7013575" cy="0"/>
            </a:xfrm>
            <a:custGeom>
              <a:avLst/>
              <a:gdLst/>
              <a:ahLst/>
              <a:cxnLst/>
              <a:rect l="l" t="t" r="r" b="b"/>
              <a:pathLst>
                <a:path w="7013575">
                  <a:moveTo>
                    <a:pt x="0" y="0"/>
                  </a:moveTo>
                  <a:lnTo>
                    <a:pt x="7013275" y="1"/>
                  </a:lnTo>
                </a:path>
              </a:pathLst>
            </a:custGeom>
            <a:ln w="25400">
              <a:solidFill>
                <a:srgbClr val="F7B9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>
            <a:extLst>
              <a:ext uri="{FF2B5EF4-FFF2-40B4-BE49-F238E27FC236}">
                <a16:creationId xmlns:a16="http://schemas.microsoft.com/office/drawing/2014/main" id="{53B4D6DD-D17C-DF5D-69AC-D9A1CB66999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7789" y="2214661"/>
            <a:ext cx="2225040" cy="1194815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BB5F5B1C-8EB5-FCC2-52A0-27F93F9F95E1}"/>
              </a:ext>
            </a:extLst>
          </p:cNvPr>
          <p:cNvSpPr txBox="1"/>
          <p:nvPr/>
        </p:nvSpPr>
        <p:spPr>
          <a:xfrm>
            <a:off x="1143000" y="-76757"/>
            <a:ext cx="6667736" cy="2123017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10000"/>
              </a:schemeClr>
            </a:outerShdw>
          </a:effectLst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spcBef>
                <a:spcPts val="515"/>
              </a:spcBef>
            </a:pPr>
            <a:r>
              <a:rPr lang="en-US" sz="4400" b="1" dirty="0">
                <a:solidFill>
                  <a:srgbClr val="FFD042"/>
                </a:solidFill>
                <a:latin typeface="Calibri"/>
                <a:cs typeface="Calibri"/>
              </a:rPr>
              <a:t>Computer Information Systems  </a:t>
            </a:r>
          </a:p>
          <a:p>
            <a:pPr marL="12700" marR="5080" algn="ctr">
              <a:spcBef>
                <a:spcPts val="515"/>
              </a:spcBef>
            </a:pPr>
            <a:endParaRPr lang="en-US" sz="4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99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82510-A03C-DC24-BDBE-9561532E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6923-9002-1B6B-1804-7B2A6F9B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CIS Salaries &amp; Job Projections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570C3A-F72F-AADA-DF88-0F10BA584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28775"/>
            <a:ext cx="8450791" cy="2020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Software Developer is the #2 Best Technology Job</a:t>
            </a:r>
          </a:p>
          <a:p>
            <a:r>
              <a:rPr lang="en-US" sz="2400" dirty="0"/>
              <a:t>Lots of jobs and a variety of career options </a:t>
            </a:r>
          </a:p>
          <a:p>
            <a:r>
              <a:rPr lang="en-US" sz="2400" dirty="0"/>
              <a:t>High salaries &amp; leadership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F90E8-9574-3764-6F1C-E7B4E7B67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6" y="2963653"/>
            <a:ext cx="8903428" cy="36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FerrisRedWhite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rrisRedWhiteBasic" id="{893C9C30-1038-0242-9CC1-608576F0E0C6}" vid="{2D05306B-D562-B347-BB43-533E72D138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4f10698-eb43-4b7f-8bed-492a261312eb" xsi:nil="true"/>
    <lcf76f155ced4ddcb4097134ff3c332f xmlns="7df3c36c-bbf5-4a1c-9bf5-4bcf733f79d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A4A566D89DC54C9D89DAA9CF32E27C" ma:contentTypeVersion="16" ma:contentTypeDescription="Create a new document." ma:contentTypeScope="" ma:versionID="a9f2448c7b4901e31edc21f53128dff8">
  <xsd:schema xmlns:xsd="http://www.w3.org/2001/XMLSchema" xmlns:xs="http://www.w3.org/2001/XMLSchema" xmlns:p="http://schemas.microsoft.com/office/2006/metadata/properties" xmlns:ns2="7df3c36c-bbf5-4a1c-9bf5-4bcf733f79d7" xmlns:ns3="54f10698-eb43-4b7f-8bed-492a261312eb" targetNamespace="http://schemas.microsoft.com/office/2006/metadata/properties" ma:root="true" ma:fieldsID="3a29e878418c39cf5f84fe88b9e847a6" ns2:_="" ns3:_="">
    <xsd:import namespace="7df3c36c-bbf5-4a1c-9bf5-4bcf733f79d7"/>
    <xsd:import namespace="54f10698-eb43-4b7f-8bed-492a261312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f3c36c-bbf5-4a1c-9bf5-4bcf733f79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9881843-c223-4dc6-9edc-b0f685aaffb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f10698-eb43-4b7f-8bed-492a261312e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9c7f035-e953-4fc6-84f5-7c321e702ca1}" ma:internalName="TaxCatchAll" ma:showField="CatchAllData" ma:web="54f10698-eb43-4b7f-8bed-492a261312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BA76F5-1DE8-40E2-9F1D-F9860BE5FF07}">
  <ds:schemaRefs>
    <ds:schemaRef ds:uri="http://schemas.microsoft.com/office/2006/metadata/properties"/>
    <ds:schemaRef ds:uri="http://schemas.microsoft.com/office/infopath/2007/PartnerControls"/>
    <ds:schemaRef ds:uri="54f10698-eb43-4b7f-8bed-492a261312eb"/>
    <ds:schemaRef ds:uri="7df3c36c-bbf5-4a1c-9bf5-4bcf733f79d7"/>
  </ds:schemaRefs>
</ds:datastoreItem>
</file>

<file path=customXml/itemProps2.xml><?xml version="1.0" encoding="utf-8"?>
<ds:datastoreItem xmlns:ds="http://schemas.openxmlformats.org/officeDocument/2006/customXml" ds:itemID="{328A13A7-691E-4811-A153-5DE60C42F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f3c36c-bbf5-4a1c-9bf5-4bcf733f79d7"/>
    <ds:schemaRef ds:uri="54f10698-eb43-4b7f-8bed-492a261312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D00321-31B8-46B1-A44A-B7CDF5927C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FerrisRedWhiteBasic</Template>
  <TotalTime>2628</TotalTime>
  <Words>674</Words>
  <Application>Microsoft Macintosh PowerPoint</Application>
  <PresentationFormat>On-screen Show (4:3)</PresentationFormat>
  <Paragraphs>136</Paragraphs>
  <Slides>20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Times New Roman</vt:lpstr>
      <vt:lpstr>Wingdings</vt:lpstr>
      <vt:lpstr>FerrisRedWhiteBasic</vt:lpstr>
      <vt:lpstr>PowerPoint Presentation</vt:lpstr>
      <vt:lpstr>Agenda</vt:lpstr>
      <vt:lpstr>PowerPoint Presentation</vt:lpstr>
      <vt:lpstr>CIT Career Opportunities</vt:lpstr>
      <vt:lpstr>Career Leadership Opportunities in CIT and CIS</vt:lpstr>
      <vt:lpstr>CIT Salaries &amp; Job Projections </vt:lpstr>
      <vt:lpstr>CIT Program Highlights</vt:lpstr>
      <vt:lpstr>PowerPoint Presentation</vt:lpstr>
      <vt:lpstr>CIS Salaries &amp; Job Projections </vt:lpstr>
      <vt:lpstr>CIS Program Highlights</vt:lpstr>
      <vt:lpstr>PowerPoint Presentation</vt:lpstr>
      <vt:lpstr>BCP is an Active Student Organization that Connects Students with Alumni &amp; Businesses</vt:lpstr>
      <vt:lpstr>Labs, VR Classroom, Networking Bench Lab Provide Opportunities for Collaboration</vt:lpstr>
      <vt:lpstr>How Students Become  Day 1 Ready</vt:lpstr>
      <vt:lpstr>PowerPoint Presentation</vt:lpstr>
      <vt:lpstr>PowerPoint Presentation</vt:lpstr>
      <vt:lpstr>PowerPoint Presentation</vt:lpstr>
      <vt:lpstr>Contact Information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Christa K Bull</dc:creator>
  <cp:lastModifiedBy>Katie M Kalata</cp:lastModifiedBy>
  <cp:revision>108</cp:revision>
  <cp:lastPrinted>2024-08-03T04:51:34Z</cp:lastPrinted>
  <dcterms:created xsi:type="dcterms:W3CDTF">2019-09-10T18:49:51Z</dcterms:created>
  <dcterms:modified xsi:type="dcterms:W3CDTF">2025-08-12T13:16:51Z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0x01010036A4A566D89DC54C9D89DAA9CF32E27C</vt:lpwstr>
  </property>
</Properties>
</file>